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2" r:id="rId4"/>
    <p:sldId id="273" r:id="rId5"/>
    <p:sldId id="277" r:id="rId6"/>
    <p:sldId id="279" r:id="rId7"/>
    <p:sldId id="274" r:id="rId8"/>
    <p:sldId id="275" r:id="rId9"/>
    <p:sldId id="281" r:id="rId10"/>
    <p:sldId id="280" r:id="rId11"/>
    <p:sldId id="292" r:id="rId12"/>
    <p:sldId id="271" r:id="rId13"/>
    <p:sldId id="282" r:id="rId14"/>
    <p:sldId id="283" r:id="rId15"/>
    <p:sldId id="284" r:id="rId16"/>
    <p:sldId id="285" r:id="rId17"/>
    <p:sldId id="287" r:id="rId18"/>
    <p:sldId id="288" r:id="rId19"/>
    <p:sldId id="289" r:id="rId20"/>
    <p:sldId id="290" r:id="rId21"/>
    <p:sldId id="29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55" d="100"/>
          <a:sy n="55" d="100"/>
        </p:scale>
        <p:origin x="2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521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48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2853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588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8292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041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673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42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547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812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48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05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360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242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35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942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31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iz.ru/1739769/2024-08-08/chto-nuzhno-znat-esli-khochesh-zavesti-ptitcu-pravila-ukhoda-i-soderzhaniia" TargetMode="External"/><Relationship Id="rId7" Type="http://schemas.openxmlformats.org/officeDocument/2006/relationships/image" Target="../media/image27.jpg"/><Relationship Id="rId12" Type="http://schemas.openxmlformats.org/officeDocument/2006/relationships/image" Target="../media/image32.jpeg"/><Relationship Id="rId2" Type="http://schemas.openxmlformats.org/officeDocument/2006/relationships/hyperlink" Target="https://pets.mail.ru/pick-a-pet/kakih-ptic-mozhno-derzhat-doma-top-5-pernatyh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g"/><Relationship Id="rId5" Type="http://schemas.openxmlformats.org/officeDocument/2006/relationships/image" Target="../media/image25.png"/><Relationship Id="rId10" Type="http://schemas.openxmlformats.org/officeDocument/2006/relationships/image" Target="../media/image30.jpg"/><Relationship Id="rId4" Type="http://schemas.openxmlformats.org/officeDocument/2006/relationships/hyperlink" Target="https://glavnoehvost.by/blog/kakikh-ptits-luchshe-zavodit-v-kvartire/" TargetMode="External"/><Relationship Id="rId9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483" y="215227"/>
            <a:ext cx="1646063" cy="16399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3070" y="3067616"/>
            <a:ext cx="7055899" cy="2729341"/>
          </a:xfrm>
        </p:spPr>
        <p:txBody>
          <a:bodyPr/>
          <a:lstStyle/>
          <a:p>
            <a:pPr algn="ctr"/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400" dirty="0" smtClean="0"/>
              <a:t>Воспитание потребности </a:t>
            </a:r>
            <a:br>
              <a:rPr lang="ru-RU" sz="4400" dirty="0" smtClean="0"/>
            </a:br>
            <a:r>
              <a:rPr lang="ru-RU" sz="4400" dirty="0" smtClean="0"/>
              <a:t>в заботе </a:t>
            </a:r>
            <a:br>
              <a:rPr lang="ru-RU" sz="4400" dirty="0" smtClean="0"/>
            </a:br>
            <a:r>
              <a:rPr lang="ru-RU" sz="4400" dirty="0" smtClean="0"/>
              <a:t>о живой природе </a:t>
            </a:r>
            <a:br>
              <a:rPr lang="ru-RU" sz="4400" dirty="0" smtClean="0"/>
            </a:br>
            <a:r>
              <a:rPr lang="ru-RU" sz="4400" dirty="0" smtClean="0"/>
              <a:t>у городского ребёнка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ч</a:t>
            </a:r>
            <a:r>
              <a:rPr lang="ru-RU" sz="4400" dirty="0" smtClean="0"/>
              <a:t>. 2</a:t>
            </a:r>
            <a:endParaRPr lang="ru-RU" sz="4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514" y="2389634"/>
            <a:ext cx="3383639" cy="252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706" y="208113"/>
            <a:ext cx="1333333" cy="14476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9917" y="6156979"/>
            <a:ext cx="248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Ростов-на-Дону, 2026</a:t>
            </a:r>
            <a:endParaRPr lang="ru-RU" dirty="0"/>
          </a:p>
        </p:txBody>
      </p:sp>
      <p:pic>
        <p:nvPicPr>
          <p:cNvPr id="12" name="Рисунок 11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6976" y="202799"/>
            <a:ext cx="107157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3555" y="1345807"/>
            <a:ext cx="1777700" cy="804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5960" y="2389634"/>
            <a:ext cx="3292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И.Ф. Черкашина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66237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544" y="0"/>
            <a:ext cx="8596668" cy="825062"/>
          </a:xfrm>
        </p:spPr>
        <p:txBody>
          <a:bodyPr/>
          <a:lstStyle/>
          <a:p>
            <a:r>
              <a:rPr lang="ru-RU" dirty="0" smtClean="0"/>
              <a:t>Необычные жильцы городских квартир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3" y="1286911"/>
            <a:ext cx="3324729" cy="202166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65" y="3607677"/>
            <a:ext cx="2270234" cy="22702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68" y="3668111"/>
            <a:ext cx="2209800" cy="2209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35" y="1331394"/>
            <a:ext cx="3665542" cy="20543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089536" y="3682562"/>
            <a:ext cx="2998173" cy="22486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576" y="3682562"/>
            <a:ext cx="3294310" cy="21953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6248" y="1373170"/>
            <a:ext cx="2447876" cy="201254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119352" y="5931192"/>
            <a:ext cx="7082224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Stella Sans"/>
              </a:rPr>
              <a:t>жилое помещение это специальное помещение, предназначенное для проживания людей.</a:t>
            </a:r>
            <a:r>
              <a:rPr lang="ru-RU" dirty="0">
                <a:latin typeface="Stella Sans"/>
              </a:rPr>
              <a:t> 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0477" y="594229"/>
            <a:ext cx="100181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53535"/>
                </a:solidFill>
                <a:latin typeface="Georgia" panose="02040502050405020303" pitchFamily="18" charset="0"/>
              </a:rPr>
              <a:t>все необычное притягивает внимание. Если раньше содержать в доме игуану, обезьянку, змею или </a:t>
            </a:r>
            <a:r>
              <a:rPr lang="ru-RU" dirty="0" err="1">
                <a:solidFill>
                  <a:srgbClr val="353535"/>
                </a:solidFill>
                <a:latin typeface="Georgia" panose="02040502050405020303" pitchFamily="18" charset="0"/>
              </a:rPr>
              <a:t>птицеяда</a:t>
            </a:r>
            <a:r>
              <a:rPr lang="ru-RU" dirty="0">
                <a:solidFill>
                  <a:srgbClr val="353535"/>
                </a:solidFill>
                <a:latin typeface="Georgia" panose="02040502050405020303" pitchFamily="18" charset="0"/>
              </a:rPr>
              <a:t> не представлялось возможным, то сегодня – пожалуйста.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1561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3070" y="0"/>
            <a:ext cx="5678670" cy="1320800"/>
          </a:xfrm>
        </p:spPr>
        <p:txBody>
          <a:bodyPr/>
          <a:lstStyle/>
          <a:p>
            <a:pPr algn="ctr"/>
            <a:r>
              <a:rPr lang="ru-RU" dirty="0" smtClean="0"/>
              <a:t>Членистоногие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28" y="1510388"/>
            <a:ext cx="2445191" cy="1833893"/>
          </a:xfrm>
        </p:spPr>
      </p:pic>
      <p:sp>
        <p:nvSpPr>
          <p:cNvPr id="4" name="Прямоугольник 3"/>
          <p:cNvSpPr/>
          <p:nvPr/>
        </p:nvSpPr>
        <p:spPr>
          <a:xfrm>
            <a:off x="383628" y="540365"/>
            <a:ext cx="112988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YS Text"/>
              </a:rPr>
              <a:t>Содержание членистоногих в домашних условиях — популярное хобби, которое позволяет наблюдать за экзотическими насекомыми, пауками, ракообразными и другими существами. Для каждого вида требуются определённые условия: подходящий террариум, субстрат, температура, влажность и питание.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226" y="4824447"/>
            <a:ext cx="48619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YS Text"/>
              </a:rPr>
              <a:t>.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Их можно содержать в стеклянном инсектарии или прозрачном пластмассовом контейнере с сетчатой крышкой.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Палочники питаются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растительной пищей — листьями ежевики, малины, дуба и других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растений, а богомолы - хищники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53606" y="1542395"/>
            <a:ext cx="52903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333333"/>
                </a:solidFill>
                <a:latin typeface="YS Text"/>
              </a:rPr>
              <a:t>Пауки-птицееды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 популярный выбор для начинающих. Например, </a:t>
            </a:r>
            <a:r>
              <a:rPr lang="ru-RU" dirty="0" err="1">
                <a:solidFill>
                  <a:srgbClr val="333333"/>
                </a:solidFill>
                <a:latin typeface="YS Text"/>
              </a:rPr>
              <a:t>беловолосковый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 птицеед — спокойный вид, которого можно приучить брать на руки (если он не голодный). Требует температуры воздуха от 23 °C до 28 °C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33762" y="3720721"/>
            <a:ext cx="376379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333333"/>
                </a:solidFill>
                <a:latin typeface="YS Text"/>
              </a:rPr>
              <a:t>Кивсяки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 (</a:t>
            </a:r>
            <a:r>
              <a:rPr lang="ru-RU" b="1" dirty="0" err="1">
                <a:solidFill>
                  <a:srgbClr val="333333"/>
                </a:solidFill>
                <a:latin typeface="YS Text"/>
              </a:rPr>
              <a:t>двупарноногие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 многоножки) могут содержаться в домашних условиях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. Для этого подойдёт стеклянный террариум или пластиковый контейнер с крышкой. Объём зависит от размеров и количества </a:t>
            </a:r>
            <a:r>
              <a:rPr lang="ru-RU" dirty="0" err="1">
                <a:solidFill>
                  <a:srgbClr val="333333"/>
                </a:solidFill>
                <a:latin typeface="YS Text"/>
              </a:rPr>
              <a:t>кивсяков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: для мелких видов — от 10–15 литров, для крупных — от 20–30 литров. 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636" y="1580242"/>
            <a:ext cx="2723802" cy="20428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13" y="4601303"/>
            <a:ext cx="3081357" cy="16080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28" y="2847851"/>
            <a:ext cx="2680552" cy="201041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58677" y="3626109"/>
            <a:ext cx="26300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Палочники и богомолы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 неприхотливые насекомые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699" y="3053276"/>
            <a:ext cx="1943624" cy="14761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89323" y="3253762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Улитки-</a:t>
            </a:r>
            <a:r>
              <a:rPr lang="ru-RU" b="1" dirty="0" err="1" smtClean="0"/>
              <a:t>ахатины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31508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Влияние животных на психологическое благополучие людей</a:t>
            </a:r>
            <a:br>
              <a:rPr lang="ru-RU" b="1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77334" y="1037021"/>
            <a:ext cx="73463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YS Text"/>
              </a:rPr>
              <a:t>Существует исследование, которое выявило связь между потребностями человека и причинами, по которым он заводит питомца. </a:t>
            </a:r>
            <a:endParaRPr lang="ru-RU" dirty="0" smtClean="0">
              <a:solidFill>
                <a:srgbClr val="333333"/>
              </a:solidFill>
              <a:latin typeface="YS Text"/>
            </a:endParaRPr>
          </a:p>
          <a:p>
            <a:endParaRPr lang="ru-RU" dirty="0">
              <a:solidFill>
                <a:srgbClr val="333333"/>
              </a:solidFill>
              <a:latin typeface="YS Text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YS Text"/>
              </a:rPr>
              <a:t>В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современном мире люди всё чаще стремятся к удовлетворению не прагматических, а психологических потребностей — заботы, любви, привязанности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.</a:t>
            </a:r>
          </a:p>
          <a:p>
            <a:endParaRPr lang="ru-RU" dirty="0">
              <a:solidFill>
                <a:srgbClr val="333333"/>
              </a:solidFill>
              <a:latin typeface="YS Text"/>
            </a:endParaRPr>
          </a:p>
          <a:p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Доказано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что общение с домашним животным может снижать уровень стресса у людей: в присутствии собаки у подвергшихся стрессу людей быстрее снижается уровень кортизола, а общение с питомцем приводит к повышению уровня окситоцина.</a:t>
            </a:r>
            <a:endParaRPr lang="ru-RU" b="0" dirty="0">
              <a:solidFill>
                <a:srgbClr val="333333"/>
              </a:solidFill>
              <a:effectLst/>
              <a:latin typeface="YS Tex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668" y="1141794"/>
            <a:ext cx="2511770" cy="32067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027" y="4695348"/>
            <a:ext cx="2601469" cy="19476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84" y="4690526"/>
            <a:ext cx="3225357" cy="19525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608" y="4690526"/>
            <a:ext cx="2284533" cy="21674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44" y="4690526"/>
            <a:ext cx="1733907" cy="205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83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Ключевые аспекты ответственного отношения к </a:t>
            </a:r>
            <a:r>
              <a:rPr lang="ru-RU" b="1" dirty="0" smtClean="0"/>
              <a:t>животным. </a:t>
            </a:r>
            <a:br>
              <a:rPr lang="ru-RU" b="1" dirty="0" smtClean="0"/>
            </a:br>
            <a:r>
              <a:rPr lang="ru-RU" b="1" dirty="0" smtClean="0"/>
              <a:t>1.Осознанность </a:t>
            </a:r>
            <a:r>
              <a:rPr lang="ru-RU" b="1" dirty="0"/>
              <a:t>и взвешенность решения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01928" y="1551592"/>
            <a:ext cx="89396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YS Text"/>
              </a:rPr>
              <a:t>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Перед тем как завести животное, нужно чётко понимать, что это навсегда, и быть готовым к выполнению обязанностей. Важно оценить свои возможности: время, материальные ресурсы, пространство для содержания питомца, готовность корректировать распорядок дня и отказываться от спонтанных поездок.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965" y="2839763"/>
            <a:ext cx="4845269" cy="2725464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796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8051" y="0"/>
            <a:ext cx="8596668" cy="762000"/>
          </a:xfrm>
        </p:spPr>
        <p:txBody>
          <a:bodyPr/>
          <a:lstStyle/>
          <a:p>
            <a:pPr algn="ctr"/>
            <a:r>
              <a:rPr lang="ru-RU" b="1" dirty="0" smtClean="0"/>
              <a:t>2. Оценка </a:t>
            </a:r>
            <a:r>
              <a:rPr lang="ru-RU" b="1" dirty="0"/>
              <a:t>потребностей животного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5" y="1909353"/>
            <a:ext cx="5227118" cy="3591083"/>
          </a:xfrm>
        </p:spPr>
      </p:pic>
      <p:sp>
        <p:nvSpPr>
          <p:cNvPr id="4" name="Прямоугольник 3"/>
          <p:cNvSpPr/>
          <p:nvPr/>
        </p:nvSpPr>
        <p:spPr>
          <a:xfrm>
            <a:off x="299545" y="762000"/>
            <a:ext cx="91951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YS Text"/>
              </a:rPr>
              <a:t>Необходимо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учитывать видовые особенности, возраст, состояние здоровья и индивидуальные потребности питомца. Например, некоторым животным требуется больше внимания и ухода, чем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другим.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38" y="1909353"/>
            <a:ext cx="5402452" cy="359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78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48392"/>
            <a:ext cx="8596668" cy="649746"/>
          </a:xfrm>
        </p:spPr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  <a:latin typeface="YS Text"/>
              </a:rPr>
              <a:t>3. Создание </a:t>
            </a:r>
            <a:r>
              <a:rPr lang="ru-RU" b="1" dirty="0">
                <a:solidFill>
                  <a:schemeClr val="accent2"/>
                </a:solidFill>
                <a:latin typeface="YS Text"/>
              </a:rPr>
              <a:t>комфортных </a:t>
            </a:r>
            <a:r>
              <a:rPr lang="ru-RU" b="1" dirty="0" smtClean="0">
                <a:solidFill>
                  <a:schemeClr val="accent2"/>
                </a:solidFill>
                <a:latin typeface="YS Text"/>
              </a:rPr>
              <a:t>условий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8674" y="798138"/>
            <a:ext cx="88903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YS Text"/>
              </a:rPr>
              <a:t>Нужно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оборудовать для животного подходящее место для жизни (лежак, клетка, аквариум), обеспечить доступ к чистой воде и сбалансированному питанию, а также учесть возможные риски (например, наличие ядовитых растений в доме). </a:t>
            </a:r>
            <a:endParaRPr lang="ru-RU" dirty="0"/>
          </a:p>
        </p:txBody>
      </p:sp>
      <p:pic>
        <p:nvPicPr>
          <p:cNvPr id="5" name="Picture 2" descr="-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876340"/>
            <a:ext cx="4109836" cy="313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854" y="1876340"/>
            <a:ext cx="4298334" cy="322375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7862" y="5278557"/>
            <a:ext cx="87011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53535"/>
                </a:solidFill>
                <a:latin typeface="Georgia" panose="02040502050405020303" pitchFamily="18" charset="0"/>
              </a:rPr>
              <a:t>Традиционным спросом пользуются хомяки, крысы, декоративные кролики, шиншиллы, самые разнообразные рыбки, а с недавних пор – чилийские белки дегу, бурундуки, </a:t>
            </a:r>
            <a:r>
              <a:rPr lang="ru-RU" dirty="0" err="1">
                <a:solidFill>
                  <a:srgbClr val="353535"/>
                </a:solidFill>
                <a:latin typeface="Georgia" panose="02040502050405020303" pitchFamily="18" charset="0"/>
              </a:rPr>
              <a:t>фретки</a:t>
            </a:r>
            <a:r>
              <a:rPr lang="ru-RU" dirty="0">
                <a:solidFill>
                  <a:srgbClr val="353535"/>
                </a:solidFill>
                <a:latin typeface="Georgia" panose="02040502050405020303" pitchFamily="18" charset="0"/>
              </a:rPr>
              <a:t>. </a:t>
            </a:r>
            <a:r>
              <a:rPr lang="ru-RU" dirty="0" err="1">
                <a:solidFill>
                  <a:srgbClr val="353535"/>
                </a:solidFill>
                <a:latin typeface="Georgia" panose="02040502050405020303" pitchFamily="18" charset="0"/>
              </a:rPr>
              <a:t>Фретка</a:t>
            </a:r>
            <a:r>
              <a:rPr lang="ru-RU" dirty="0">
                <a:solidFill>
                  <a:srgbClr val="353535"/>
                </a:solidFill>
                <a:latin typeface="Georgia" panose="02040502050405020303" pitchFamily="18" charset="0"/>
              </a:rPr>
              <a:t> – это декоративный хорек. В отличие от его лесных собратьев, </a:t>
            </a:r>
            <a:r>
              <a:rPr lang="ru-RU" dirty="0" err="1">
                <a:solidFill>
                  <a:srgbClr val="353535"/>
                </a:solidFill>
                <a:latin typeface="Georgia" panose="02040502050405020303" pitchFamily="18" charset="0"/>
              </a:rPr>
              <a:t>фретка</a:t>
            </a:r>
            <a:r>
              <a:rPr lang="ru-RU" dirty="0">
                <a:solidFill>
                  <a:srgbClr val="353535"/>
                </a:solidFill>
                <a:latin typeface="Georgia" panose="02040502050405020303" pitchFamily="18" charset="0"/>
              </a:rPr>
              <a:t> меньше размером и не </a:t>
            </a:r>
            <a:r>
              <a:rPr lang="ru-RU" dirty="0" smtClean="0">
                <a:solidFill>
                  <a:srgbClr val="353535"/>
                </a:solidFill>
                <a:latin typeface="Georgia" panose="02040502050405020303" pitchFamily="18" charset="0"/>
              </a:rPr>
              <a:t>агрессивная, но способны ли вы создать этим животным комфортные условия?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478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320" y="9892"/>
            <a:ext cx="8596668" cy="793531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/>
                </a:solidFill>
                <a:latin typeface="YS Text"/>
              </a:rPr>
              <a:t>4. Ветеринарный </a:t>
            </a:r>
            <a:r>
              <a:rPr lang="ru-RU" b="1" dirty="0" smtClean="0">
                <a:solidFill>
                  <a:schemeClr val="accent2"/>
                </a:solidFill>
                <a:latin typeface="YS Text"/>
              </a:rPr>
              <a:t>уход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7" y="1691976"/>
            <a:ext cx="4440926" cy="2487613"/>
          </a:xfrm>
        </p:spPr>
      </p:pic>
      <p:sp>
        <p:nvSpPr>
          <p:cNvPr id="4" name="Прямоугольник 3"/>
          <p:cNvSpPr/>
          <p:nvPr/>
        </p:nvSpPr>
        <p:spPr>
          <a:xfrm>
            <a:off x="409320" y="768646"/>
            <a:ext cx="88135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YS Text"/>
              </a:rPr>
              <a:t>Обязательны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регулярные визиты к ветеринару, своевременная вакцинация, профилактические мероприятия, поддержание гигиены.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11" y="1686667"/>
            <a:ext cx="3749517" cy="24929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16" y="4326565"/>
            <a:ext cx="3489928" cy="23737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503" y="4397946"/>
            <a:ext cx="3455933" cy="230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18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730469"/>
          </a:xfrm>
        </p:spPr>
        <p:txBody>
          <a:bodyPr/>
          <a:lstStyle/>
          <a:p>
            <a:pPr algn="ctr"/>
            <a:r>
              <a:rPr lang="ru-RU" b="1" dirty="0" smtClean="0"/>
              <a:t>5. Социализация и дрессировка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53" y="1577264"/>
            <a:ext cx="4401752" cy="3881437"/>
          </a:xfrm>
        </p:spPr>
      </p:pic>
      <p:sp>
        <p:nvSpPr>
          <p:cNvPr id="5" name="Прямоугольник 4"/>
          <p:cNvSpPr/>
          <p:nvPr/>
        </p:nvSpPr>
        <p:spPr>
          <a:xfrm>
            <a:off x="677334" y="730469"/>
            <a:ext cx="8596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YS Text"/>
              </a:rPr>
              <a:t>Для некоторых животных (например, собак) важна дрессировка и общение с другими людьми и животными для гармоничного взаимодействия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732" y="1577264"/>
            <a:ext cx="5822156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92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651641"/>
          </a:xfrm>
        </p:spPr>
        <p:txBody>
          <a:bodyPr/>
          <a:lstStyle/>
          <a:p>
            <a:pPr algn="ctr"/>
            <a:r>
              <a:rPr lang="ru-RU" b="1" dirty="0" smtClean="0"/>
              <a:t>6. Распределение </a:t>
            </a:r>
            <a:r>
              <a:rPr lang="ru-RU" b="1" dirty="0"/>
              <a:t>обязанностей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58" y="1974294"/>
            <a:ext cx="7160020" cy="4773347"/>
          </a:xfrm>
        </p:spPr>
      </p:pic>
      <p:sp>
        <p:nvSpPr>
          <p:cNvPr id="4" name="Прямоугольник 3"/>
          <p:cNvSpPr/>
          <p:nvPr/>
        </p:nvSpPr>
        <p:spPr>
          <a:xfrm>
            <a:off x="95949" y="637784"/>
            <a:ext cx="97594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YS Text"/>
              </a:rPr>
              <a:t>Важно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обсудить с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детьми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что животное — не игрушка, а живое существо, требующее заботы. Можно составить график дежурств по уходу за питомцем и показать ребёнку, как правильно кормить, выгуливать и ухаживать за животным. При этом основная ответственность за питомца должна лежать на взрослых.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777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714703"/>
          </a:xfrm>
        </p:spPr>
        <p:txBody>
          <a:bodyPr/>
          <a:lstStyle/>
          <a:p>
            <a:pPr algn="ctr"/>
            <a:r>
              <a:rPr lang="ru-RU" b="1" dirty="0" smtClean="0"/>
              <a:t>7. Готовность </a:t>
            </a:r>
            <a:r>
              <a:rPr lang="ru-RU" b="1" dirty="0"/>
              <a:t>к последствиям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135" y="578508"/>
            <a:ext cx="9381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YS Text"/>
              </a:rPr>
              <a:t>Нужно заранее продумать, что будет, если животное что-то испортит в доме, и оценить свою реакцию на такие ситуации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1803347"/>
            <a:ext cx="4660756" cy="34955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65" y="1293211"/>
            <a:ext cx="3744020" cy="471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96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257" y="0"/>
            <a:ext cx="8596668" cy="1320800"/>
          </a:xfrm>
        </p:spPr>
        <p:txBody>
          <a:bodyPr/>
          <a:lstStyle/>
          <a:p>
            <a:r>
              <a:rPr lang="ru-RU" dirty="0" smtClean="0"/>
              <a:t>Что включает в себя понятие «Забота»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6257" y="897213"/>
            <a:ext cx="537662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YS Text"/>
              </a:rPr>
              <a:t>«Забота - выраженное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чувство ответственности за благополучие кого-либо или за что-либо, дополненное стремлением к действиям для его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осуществления» </a:t>
            </a:r>
            <a:r>
              <a:rPr lang="ru-RU" sz="1400" i="1" dirty="0" smtClean="0"/>
              <a:t>Терминологический словарь </a:t>
            </a:r>
            <a:r>
              <a:rPr lang="ru-RU" sz="1400" i="1" dirty="0"/>
              <a:t>«Современный образовательный процесс: основные понятия и термины» (авторы-составители М. Ю. Олешков и В. М. Уваров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21" y="753901"/>
            <a:ext cx="5414087" cy="5414087"/>
          </a:xfrm>
        </p:spPr>
      </p:pic>
      <p:sp>
        <p:nvSpPr>
          <p:cNvPr id="5" name="TextBox 4"/>
          <p:cNvSpPr txBox="1"/>
          <p:nvPr/>
        </p:nvSpPr>
        <p:spPr>
          <a:xfrm>
            <a:off x="346257" y="2930868"/>
            <a:ext cx="599074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П.5 Заведите домашнее животное 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26" y="3641085"/>
            <a:ext cx="5458965" cy="304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52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8. Соблюдение </a:t>
            </a:r>
            <a:r>
              <a:rPr lang="ru-RU" b="1" dirty="0"/>
              <a:t>законодательства</a:t>
            </a:r>
            <a:r>
              <a:rPr lang="ru-RU" dirty="0"/>
              <a:t>.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7334" y="1270000"/>
            <a:ext cx="8955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YS Text"/>
              </a:rPr>
              <a:t>В России действуют нормы, регулирующие обращение с животными. Например, Федеральный закон от 27 декабря 2018 года №498-ФЗ «Об ответственном обращении с животными» устанавливает требования к содержанию питомцев, их лечению и другим аспектам.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470329"/>
            <a:ext cx="2439785" cy="3445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119" y="2544216"/>
            <a:ext cx="7049401" cy="13168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80124" y="3861066"/>
            <a:ext cx="43166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прежде чем изымать животное из природной среды его обитания – именно так будет трактовать ваши действия закон – подумайте, какими могут быть последствия. За вывоз из леса в квартиру ежика вам могут предложить заплатить немалый </a:t>
            </a:r>
            <a:r>
              <a:rPr lang="ru-RU" dirty="0" smtClean="0"/>
              <a:t>штраф.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45" y="3801889"/>
            <a:ext cx="2170386" cy="271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63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652" y="0"/>
            <a:ext cx="9160349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Последствия безответственного </a:t>
            </a:r>
            <a:r>
              <a:rPr lang="ru-RU" b="1" dirty="0" smtClean="0"/>
              <a:t>отношения</a:t>
            </a:r>
            <a:br>
              <a:rPr lang="ru-RU" b="1" dirty="0" smtClean="0"/>
            </a:br>
            <a:r>
              <a:rPr lang="ru-RU" b="1" dirty="0" smtClean="0"/>
              <a:t>к приобретению животных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2079" y="1100041"/>
            <a:ext cx="90871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Брошенные животные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. Питомцы оказываются на улице из-за неспособности или нежелания владельца выполнять обязанности.</a:t>
            </a: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Жестокое обращение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. Неправильное содержание, отсутствие ухода или безразличие к страданиям животных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.</a:t>
            </a:r>
          </a:p>
          <a:p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Угроза жизни для человека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. Появление «сбежавших» змей, крокодилов и др. опасных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экзотов.</a:t>
            </a:r>
            <a:endParaRPr lang="ru-RU" b="0" i="0" dirty="0" smtClean="0">
              <a:solidFill>
                <a:srgbClr val="333333"/>
              </a:solidFill>
              <a:effectLst/>
              <a:latin typeface="YS Tex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02749" y="2800246"/>
            <a:ext cx="33068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GothamPro"/>
              </a:rPr>
              <a:t>В Санкт-Петербурге хозяйка </a:t>
            </a:r>
            <a:r>
              <a:rPr lang="ru-RU" dirty="0">
                <a:solidFill>
                  <a:srgbClr val="000000"/>
                </a:solidFill>
                <a:latin typeface="GothamPro"/>
              </a:rPr>
              <a:t>отправилась с </a:t>
            </a:r>
            <a:r>
              <a:rPr lang="ru-RU" dirty="0" smtClean="0">
                <a:solidFill>
                  <a:srgbClr val="000000"/>
                </a:solidFill>
                <a:latin typeface="GothamPro"/>
              </a:rPr>
              <a:t>радужным удавом </a:t>
            </a:r>
            <a:r>
              <a:rPr lang="ru-RU" dirty="0">
                <a:solidFill>
                  <a:srgbClr val="000000"/>
                </a:solidFill>
                <a:latin typeface="GothamPro"/>
              </a:rPr>
              <a:t>и ещё двумя змеями на фотосессию. Девушка не крепко завязала мешок, где хранила питомцев, и любопытный малыш радужного удава сбежал.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71" y="2845299"/>
            <a:ext cx="3334078" cy="33169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257" y="2854367"/>
            <a:ext cx="4735488" cy="230776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471254" y="52162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Угроза жизни для других животных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YS Text"/>
              </a:rPr>
              <a:t>Красноухие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 черепахи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активно выживают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болотных черепах</a:t>
            </a:r>
          </a:p>
        </p:txBody>
      </p:sp>
    </p:spTree>
    <p:extLst>
      <p:ext uri="{BB962C8B-B14F-4D97-AF65-F5344CB8AC3E}">
        <p14:creationId xmlns:p14="http://schemas.microsoft.com/office/powerpoint/2010/main" val="2043074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8" y="1438650"/>
            <a:ext cx="6057900" cy="3162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16854" y="1438650"/>
            <a:ext cx="29838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76% россиян имеют домашних животных</a:t>
            </a:r>
          </a:p>
          <a:p>
            <a:r>
              <a:rPr lang="ru-RU" dirty="0" smtClean="0"/>
              <a:t>37% -владельцы кошек, из них 29% -беспородные; </a:t>
            </a:r>
          </a:p>
          <a:p>
            <a:r>
              <a:rPr lang="ru-RU" dirty="0" smtClean="0"/>
              <a:t>8% - породистые.</a:t>
            </a:r>
          </a:p>
          <a:p>
            <a:r>
              <a:rPr lang="ru-RU" dirty="0" smtClean="0"/>
              <a:t>29% - имеют собак, из них -11% породистые; </a:t>
            </a:r>
          </a:p>
          <a:p>
            <a:r>
              <a:rPr lang="ru-RU" dirty="0" smtClean="0"/>
              <a:t>19% - </a:t>
            </a:r>
            <a:r>
              <a:rPr lang="ru-RU" dirty="0" err="1" smtClean="0"/>
              <a:t>беспородистые</a:t>
            </a:r>
            <a:endParaRPr lang="ru-RU" dirty="0" smtClean="0"/>
          </a:p>
          <a:p>
            <a:r>
              <a:rPr lang="ru-RU" dirty="0" smtClean="0"/>
              <a:t>4% -аквариумные рыбки;</a:t>
            </a:r>
          </a:p>
          <a:p>
            <a:r>
              <a:rPr lang="ru-RU" dirty="0" smtClean="0"/>
              <a:t>3% - декоративные птицы;</a:t>
            </a:r>
          </a:p>
          <a:p>
            <a:r>
              <a:rPr lang="ru-RU" dirty="0" smtClean="0"/>
              <a:t>2% - мелкие млекопитающие (хомяки, мыши, крысы)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32558" y="196941"/>
            <a:ext cx="77636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В каком возрасте  начинать учить ребёнка </a:t>
            </a:r>
          </a:p>
          <a:p>
            <a:pPr algn="ctr"/>
            <a:r>
              <a:rPr lang="ru-RU" sz="2800" b="1" dirty="0" smtClean="0">
                <a:solidFill>
                  <a:schemeClr val="accent2"/>
                </a:solidFill>
              </a:rPr>
              <a:t>заботе о животных?</a:t>
            </a:r>
            <a:endParaRPr lang="ru-RU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7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320800"/>
          </a:xfrm>
        </p:spPr>
        <p:txBody>
          <a:bodyPr/>
          <a:lstStyle/>
          <a:p>
            <a:r>
              <a:rPr lang="ru-RU" dirty="0" smtClean="0"/>
              <a:t>Одомашнивание – природный процесс.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037850" y="1016110"/>
            <a:ext cx="5060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Волк рядом с человеком уже 130 тыс. лет </a:t>
            </a:r>
          </a:p>
          <a:p>
            <a:r>
              <a:rPr lang="ru-RU" dirty="0" smtClean="0"/>
              <a:t>30 тыс. лет назад – первые археологические подтверждения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37632" y="2013744"/>
            <a:ext cx="3444820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Волк воспринимает человека как более сильного хищника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13506" y="660400"/>
            <a:ext cx="2468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Canis</a:t>
            </a:r>
            <a:r>
              <a:rPr lang="en-US" b="1" dirty="0"/>
              <a:t> lupus </a:t>
            </a:r>
            <a:r>
              <a:rPr lang="en-US" b="1" dirty="0" err="1"/>
              <a:t>familiaris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77" y="2802676"/>
            <a:ext cx="5760218" cy="37493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1126" y="6182675"/>
            <a:ext cx="3554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 собак более 400 заболеваний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52248" y="646778"/>
            <a:ext cx="4431971" cy="203132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</a:rPr>
              <a:t>Одомашнивание процесс 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изменения диких животных или растений, при котором на протяжении многих поколений они содержатся человеком генетически изолированными от своей дикой формы и подвергаются искусственному отбору.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632" y="2802676"/>
            <a:ext cx="4098233" cy="2622869"/>
          </a:xfrm>
        </p:spPr>
      </p:pic>
      <p:sp>
        <p:nvSpPr>
          <p:cNvPr id="18" name="Прямоугольник 17"/>
          <p:cNvSpPr/>
          <p:nvPr/>
        </p:nvSpPr>
        <p:spPr>
          <a:xfrm>
            <a:off x="5337632" y="54809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Генетики установили, что впервые волки были одомашнены человеком в Южной Азии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4485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-40455"/>
            <a:ext cx="8596668" cy="60434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Одомашненные овцы и козы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4" y="2632418"/>
            <a:ext cx="2877816" cy="2158362"/>
          </a:xfrm>
        </p:spPr>
      </p:pic>
      <p:sp>
        <p:nvSpPr>
          <p:cNvPr id="4" name="Прямоугольник 3"/>
          <p:cNvSpPr/>
          <p:nvPr/>
        </p:nvSpPr>
        <p:spPr>
          <a:xfrm>
            <a:off x="399394" y="620405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Число видов действительно одомашненных животных очень невелико — не более 25. Для одомашнивания необходимо, чтобы содержащееся в неволе животное регулярно приносило потомство, то есть, 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агроценоз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или иной искусственный ландшафт стал для него нормальной, привычной средой обитания.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9210" y="484729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Предком овец был горный баран — </a:t>
            </a:r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муфлон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, обитавший в Южной Европе и Передней Азии. В результате скрещивания и тщательного отбора человек создал более 150 пород домашних овец, ныне лишь отдалённо напоминающих дикого прародителя.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94" y="2708245"/>
            <a:ext cx="2945464" cy="20825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054" y="620405"/>
            <a:ext cx="2848948" cy="160253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95395" y="4854576"/>
            <a:ext cx="32003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</a:rPr>
              <a:t>Козы</a:t>
            </a:r>
            <a:r>
              <a:rPr lang="ru-RU" sz="1600" dirty="0">
                <a:solidFill>
                  <a:srgbClr val="202122"/>
                </a:solidFill>
                <a:latin typeface="Arial" panose="020B0604020202020204" pitchFamily="34" charset="0"/>
              </a:rPr>
              <a:t> были одомашнены около 11 тысяч лет назад, </a:t>
            </a:r>
            <a:r>
              <a:rPr lang="ru-RU" sz="1600" dirty="0" smtClean="0">
                <a:solidFill>
                  <a:srgbClr val="202122"/>
                </a:solidFill>
                <a:latin typeface="Arial" panose="020B0604020202020204" pitchFamily="34" charset="0"/>
              </a:rPr>
              <a:t>Регион </a:t>
            </a:r>
            <a:r>
              <a:rPr lang="ru-RU" sz="1600" dirty="0">
                <a:solidFill>
                  <a:srgbClr val="202122"/>
                </a:solidFill>
                <a:latin typeface="Arial" panose="020B0604020202020204" pitchFamily="34" charset="0"/>
              </a:rPr>
              <a:t>доместикации — Плодородный полумесяц, Передняя </a:t>
            </a:r>
            <a:r>
              <a:rPr lang="ru-RU" sz="1600" dirty="0" smtClean="0">
                <a:solidFill>
                  <a:srgbClr val="202122"/>
                </a:solidFill>
                <a:latin typeface="Arial" panose="020B0604020202020204" pitchFamily="34" charset="0"/>
              </a:rPr>
              <a:t>Азия. Диким предком современных коз </a:t>
            </a:r>
            <a:r>
              <a:rPr lang="ru-RU" sz="1600" dirty="0">
                <a:solidFill>
                  <a:srgbClr val="202122"/>
                </a:solidFill>
                <a:latin typeface="Arial" panose="020B0604020202020204" pitchFamily="34" charset="0"/>
              </a:rPr>
              <a:t>является </a:t>
            </a:r>
            <a:r>
              <a:rPr lang="ru-RU" sz="1600" b="1" dirty="0" err="1">
                <a:solidFill>
                  <a:srgbClr val="202122"/>
                </a:solidFill>
                <a:latin typeface="Arial" panose="020B0604020202020204" pitchFamily="34" charset="0"/>
              </a:rPr>
              <a:t>Безоа́ровый</a:t>
            </a:r>
            <a:r>
              <a:rPr lang="ru-RU" sz="1600" b="1" dirty="0">
                <a:solidFill>
                  <a:srgbClr val="202122"/>
                </a:solidFill>
                <a:latin typeface="Arial" panose="020B0604020202020204" pitchFamily="34" charset="0"/>
              </a:rPr>
              <a:t> (бородатый) козёл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775" y="2651730"/>
            <a:ext cx="2346920" cy="213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75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500" y="0"/>
            <a:ext cx="5785548" cy="961697"/>
          </a:xfrm>
        </p:spPr>
        <p:txBody>
          <a:bodyPr/>
          <a:lstStyle/>
          <a:p>
            <a:r>
              <a:rPr lang="ru-RU" dirty="0" smtClean="0"/>
              <a:t>Предки коровы и лошади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58" y="961697"/>
            <a:ext cx="3273035" cy="1834338"/>
          </a:xfrm>
        </p:spPr>
      </p:pic>
      <p:sp>
        <p:nvSpPr>
          <p:cNvPr id="4" name="Прямоугольник 3"/>
          <p:cNvSpPr/>
          <p:nvPr/>
        </p:nvSpPr>
        <p:spPr>
          <a:xfrm>
            <a:off x="273268" y="3580179"/>
            <a:ext cx="4219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Наибольшую пользу человеку принесло одомашнивание 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</a:rPr>
              <a:t>в </a:t>
            </a:r>
            <a:r>
              <a:rPr lang="ru-RU" dirty="0" smtClean="0"/>
              <a:t>8000 г. </a:t>
            </a:r>
            <a:r>
              <a:rPr lang="ru-RU" dirty="0"/>
              <a:t>до н. </a:t>
            </a:r>
            <a:r>
              <a:rPr lang="ru-RU" dirty="0" smtClean="0"/>
              <a:t>э. </a:t>
            </a:r>
            <a:r>
              <a:rPr lang="ru-RU" b="1" dirty="0" smtClean="0">
                <a:latin typeface="Arial" panose="020B0604020202020204" pitchFamily="34" charset="0"/>
              </a:rPr>
              <a:t>тура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— предка современных </a:t>
            </a:r>
            <a:r>
              <a:rPr lang="ru-RU" b="1" dirty="0">
                <a:latin typeface="Arial" panose="020B0604020202020204" pitchFamily="34" charset="0"/>
              </a:rPr>
              <a:t>коров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. Сравнительно недавно дикие туры водились в </a:t>
            </a:r>
            <a:r>
              <a:rPr lang="ru-RU" dirty="0">
                <a:solidFill>
                  <a:srgbClr val="3366CC"/>
                </a:solidFill>
                <a:latin typeface="Arial" panose="020B0604020202020204" pitchFamily="34" charset="0"/>
              </a:rPr>
              <a:t>Европе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и на </a:t>
            </a:r>
            <a:r>
              <a:rPr lang="ru-RU" dirty="0">
                <a:solidFill>
                  <a:srgbClr val="3366CC"/>
                </a:solidFill>
                <a:latin typeface="Arial" panose="020B0604020202020204" pitchFamily="34" charset="0"/>
              </a:rPr>
              <a:t>Кавказе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, в </a:t>
            </a:r>
            <a:r>
              <a:rPr lang="ru-RU" dirty="0">
                <a:solidFill>
                  <a:srgbClr val="3366CC"/>
                </a:solidFill>
                <a:latin typeface="Arial" panose="020B0604020202020204" pitchFamily="34" charset="0"/>
              </a:rPr>
              <a:t>Малой Азии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и в </a:t>
            </a:r>
            <a:r>
              <a:rPr lang="ru-RU" dirty="0">
                <a:solidFill>
                  <a:srgbClr val="3366CC"/>
                </a:solidFill>
                <a:latin typeface="Arial" panose="020B0604020202020204" pitchFamily="34" charset="0"/>
              </a:rPr>
              <a:t>Северной Африке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. Последняя на Земле самка тура была убита в </a:t>
            </a:r>
            <a:r>
              <a:rPr lang="ru-RU" dirty="0">
                <a:solidFill>
                  <a:srgbClr val="3366CC"/>
                </a:solidFill>
                <a:latin typeface="Arial" panose="020B0604020202020204" pitchFamily="34" charset="0"/>
              </a:rPr>
              <a:t>Польше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, в лесах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Мазовии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, в 1627 году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r>
              <a:rPr lang="ru-RU" dirty="0"/>
              <a:t>Эти массивные животные достигали высоты до 180 см, а весили до тонны.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4037" y="3340307"/>
            <a:ext cx="3962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</a:rPr>
              <a:t>Лошадь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была одомашнена сравнительно недавно — 5—6 тыс. лет назад. Предком её был истреблённый теперь </a:t>
            </a:r>
            <a:r>
              <a:rPr lang="ru-RU" dirty="0">
                <a:solidFill>
                  <a:srgbClr val="3366CC"/>
                </a:solidFill>
                <a:latin typeface="Arial" panose="020B0604020202020204" pitchFamily="34" charset="0"/>
              </a:rPr>
              <a:t>тарпан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, привольно чувствовавший себя в степях Евразии. Впрочем, некоторые учёные предполагают, что конская родословная начинается с дикой лошади, получившей название </a:t>
            </a:r>
            <a:r>
              <a:rPr lang="ru-RU" dirty="0">
                <a:solidFill>
                  <a:srgbClr val="3366CC"/>
                </a:solidFill>
                <a:latin typeface="Arial" panose="020B0604020202020204" pitchFamily="34" charset="0"/>
              </a:rPr>
              <a:t>лошади Пржевальского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3268" y="2796035"/>
            <a:ext cx="35568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4E4B66"/>
                </a:solidFill>
                <a:latin typeface="Roboto"/>
              </a:rPr>
              <a:t>Около 120 000 лет назад началось масштабное смешение степных бизонов и туров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96" y="964466"/>
            <a:ext cx="2674883" cy="20061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237" y="673731"/>
            <a:ext cx="4177862" cy="251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71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437" y="105134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/>
              <a:t>Прирученные</a:t>
            </a:r>
            <a:r>
              <a:rPr lang="ru-RU" dirty="0" smtClean="0"/>
              <a:t> животные. Использование животных «в тёмную»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57" y="5225405"/>
            <a:ext cx="1674279" cy="16742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3137" y="2430253"/>
            <a:ext cx="89564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YS Text"/>
              </a:rPr>
              <a:t>По наиболее распространённой версии кошка и человек стали жить рядом около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10 тысяч лет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назад, когда человек стал вести оседлый образ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жизни и стал заниматься земледелием. Географически эта история </a:t>
            </a:r>
            <a:r>
              <a:rPr lang="ru-RU" dirty="0" smtClean="0"/>
              <a:t>связывается </a:t>
            </a:r>
            <a:r>
              <a:rPr lang="ru-RU" dirty="0"/>
              <a:t>с регионом Плодородного полумесяца на Ближнем </a:t>
            </a:r>
            <a:r>
              <a:rPr lang="ru-RU" dirty="0" smtClean="0"/>
              <a:t>Востоке. Совместное </a:t>
            </a:r>
            <a:r>
              <a:rPr lang="ru-RU" dirty="0"/>
              <a:t>захоронение человека и кошки на Кипре, </a:t>
            </a:r>
            <a:r>
              <a:rPr lang="ru-RU" dirty="0" smtClean="0"/>
              <a:t>датируется </a:t>
            </a:r>
            <a:r>
              <a:rPr lang="ru-RU" dirty="0"/>
              <a:t>примерно 9500 годом до н. э.. Учёные анализировали ДНК древних кошек и пришли к выводу, что переход от диких охотников к домашним животным произошёл позже </a:t>
            </a:r>
            <a:r>
              <a:rPr lang="ru-RU" dirty="0" smtClean="0"/>
              <a:t>3,5 – 4 тыс. лет назад, и </a:t>
            </a:r>
            <a:r>
              <a:rPr lang="ru-RU" dirty="0"/>
              <a:t>в другой географической точке — в Северной </a:t>
            </a:r>
            <a:r>
              <a:rPr lang="ru-RU" dirty="0" smtClean="0"/>
              <a:t>Африке. </a:t>
            </a:r>
            <a:r>
              <a:rPr lang="ru-RU" dirty="0"/>
              <a:t>Массовое проникновение одомашненных кошек в Европу произошло относительно недавно — около 2000 лет </a:t>
            </a:r>
            <a:r>
              <a:rPr lang="ru-RU" dirty="0" smtClean="0"/>
              <a:t>назад.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96746" y="5431098"/>
            <a:ext cx="60960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YS Text"/>
              </a:rPr>
              <a:t>содержание кошек в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современных квартирах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 это сочетание личных мотивов, правовых норм и потенциальных проблем, связанных с соблюдением санитарных и социальных стандартов.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25" y="1249224"/>
            <a:ext cx="4496442" cy="10425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165" y="1163147"/>
            <a:ext cx="3853006" cy="13229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9695" y="2049667"/>
            <a:ext cx="1295400" cy="14668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9695" y="3835066"/>
            <a:ext cx="1326280" cy="15960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1120" y="5566184"/>
            <a:ext cx="1352550" cy="1333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2074" y="365346"/>
            <a:ext cx="14097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99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746234"/>
          </a:xfrm>
        </p:spPr>
        <p:txBody>
          <a:bodyPr/>
          <a:lstStyle/>
          <a:p>
            <a:pPr algn="ctr"/>
            <a:r>
              <a:rPr lang="ru-RU" dirty="0" smtClean="0"/>
              <a:t>Птицы в квартире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46739" y="636185"/>
            <a:ext cx="6096000" cy="20313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YS Text"/>
              </a:rPr>
              <a:t>Птицы могут стать интересными домашними питомцами, но их содержание требует создания определённых условий. Выбор вида птицы зависит от предпочтений владельца, его опыта и возможностей</a:t>
            </a:r>
            <a:r>
              <a:rPr lang="ru-RU" dirty="0" smtClean="0">
                <a:solidFill>
                  <a:schemeClr val="bg1"/>
                </a:solidFill>
                <a:latin typeface="YS Text"/>
              </a:rPr>
              <a:t>.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/>
              <a:t>Покупка </a:t>
            </a:r>
            <a:r>
              <a:rPr lang="ru-RU" dirty="0"/>
              <a:t>птицы без ветеринарных сопроводительных документов может быть рискованной, так как такие птицы могут быть переносчиками заразных болезней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129837" y="746234"/>
            <a:ext cx="6096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3333"/>
                </a:solidFill>
                <a:latin typeface="YS Text"/>
              </a:rPr>
              <a:t>Волнистые попугайчики.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Дружелюбные, энергичные, легко обучаются и могут научиться говорить. Требуют просторную клетку с игрушками, жердочками и возможностью летать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.</a:t>
            </a:r>
            <a:endParaRPr lang="ru-RU" dirty="0">
              <a:solidFill>
                <a:srgbClr val="333333"/>
              </a:solidFill>
              <a:latin typeface="YS Tex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333333"/>
                </a:solidFill>
                <a:latin typeface="YS Text"/>
              </a:rPr>
              <a:t>Кореллы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.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Ласковые, игривые, могут запоминать слова и мелодии. Нуждаются в просторной клетке и разнообразных игрушках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.</a:t>
            </a:r>
            <a:endParaRPr lang="ru-RU" dirty="0">
              <a:solidFill>
                <a:srgbClr val="333333"/>
              </a:solidFill>
              <a:latin typeface="YS Tex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3333"/>
                </a:solidFill>
                <a:latin typeface="YS Text"/>
              </a:rPr>
              <a:t>Канарейки.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Певчие птицы с красивым оперением. Не требуют сложного ухода, но важно обеспечить им просторную клетку с жердочками и купальней.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3333"/>
                </a:solidFill>
                <a:latin typeface="YS Text"/>
              </a:rPr>
              <a:t>Неразлучники.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Активные и эмоциональные попугайчики, которые нуждаются в просторной клетке с игрушками и жердочками. Их стоит регулярно выпускать из клетки. </a:t>
            </a:r>
            <a:r>
              <a:rPr lang="ru-RU" dirty="0">
                <a:solidFill>
                  <a:srgbClr val="333333"/>
                </a:solidFill>
                <a:latin typeface="YS Text"/>
                <a:hlinkClick r:id="rId2"/>
              </a:rPr>
              <a:t>pets.mail.ru</a:t>
            </a:r>
            <a:endParaRPr lang="ru-RU" dirty="0">
              <a:solidFill>
                <a:srgbClr val="333333"/>
              </a:solidFill>
              <a:latin typeface="YS Tex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3333"/>
                </a:solidFill>
                <a:latin typeface="YS Text"/>
              </a:rPr>
              <a:t>Чижи.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Легко приручаются, быстро привыкают к хозяину. Можно обучить выполнять простые команды. </a:t>
            </a:r>
            <a:r>
              <a:rPr lang="ru-RU" dirty="0">
                <a:solidFill>
                  <a:srgbClr val="333333"/>
                </a:solidFill>
                <a:latin typeface="YS Text"/>
                <a:hlinkClick r:id="rId3"/>
              </a:rPr>
              <a:t>iz.ru</a:t>
            </a:r>
            <a:endParaRPr lang="ru-RU" dirty="0">
              <a:solidFill>
                <a:srgbClr val="333333"/>
              </a:solidFill>
              <a:latin typeface="YS Tex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3333"/>
                </a:solidFill>
                <a:latin typeface="YS Text"/>
              </a:rPr>
              <a:t>Щеглы.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Отличаются дружелюбием и легко поддаются дрессировке. Не любят общество других птиц. </a:t>
            </a:r>
            <a:r>
              <a:rPr lang="ru-RU" dirty="0">
                <a:solidFill>
                  <a:srgbClr val="333333"/>
                </a:solidFill>
                <a:latin typeface="YS Text"/>
                <a:hlinkClick r:id="rId4"/>
              </a:rPr>
              <a:t>glavnoehvost.by</a:t>
            </a:r>
            <a:endParaRPr lang="ru-RU" dirty="0">
              <a:solidFill>
                <a:srgbClr val="333333"/>
              </a:solidFill>
              <a:latin typeface="YS Tex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3333"/>
                </a:solidFill>
                <a:latin typeface="YS Text"/>
              </a:rPr>
              <a:t>Зяблики.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Их пение напоминает трели соловья. Рекомендуется содержать стайкой</a:t>
            </a:r>
            <a:endParaRPr lang="ru-RU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083" y="2772459"/>
            <a:ext cx="1558095" cy="15580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25" y="2777559"/>
            <a:ext cx="2413587" cy="15607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177" y="2772461"/>
            <a:ext cx="2321613" cy="15477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782" y="5687698"/>
            <a:ext cx="1712428" cy="10244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453" y="4404385"/>
            <a:ext cx="1747479" cy="13078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638" y="5672604"/>
            <a:ext cx="2354774" cy="11853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548" y="4335654"/>
            <a:ext cx="2378622" cy="13369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945" y="4338345"/>
            <a:ext cx="1801589" cy="134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73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630" y="0"/>
            <a:ext cx="8596668" cy="709448"/>
          </a:xfrm>
        </p:spPr>
        <p:txBody>
          <a:bodyPr/>
          <a:lstStyle/>
          <a:p>
            <a:pPr algn="ctr"/>
            <a:r>
              <a:rPr lang="ru-RU" dirty="0" smtClean="0"/>
              <a:t>Аквариумные рыбки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1" y="709449"/>
            <a:ext cx="9613460" cy="5407572"/>
          </a:xfrm>
        </p:spPr>
      </p:pic>
    </p:spTree>
    <p:extLst>
      <p:ext uri="{BB962C8B-B14F-4D97-AF65-F5344CB8AC3E}">
        <p14:creationId xmlns:p14="http://schemas.microsoft.com/office/powerpoint/2010/main" val="3797291280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1657</TotalTime>
  <Words>831</Words>
  <Application>Microsoft Office PowerPoint</Application>
  <PresentationFormat>Широкоэкранный</PresentationFormat>
  <Paragraphs>85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Georgia</vt:lpstr>
      <vt:lpstr>GothamPro</vt:lpstr>
      <vt:lpstr>Roboto</vt:lpstr>
      <vt:lpstr>Stella Sans</vt:lpstr>
      <vt:lpstr>Trebuchet MS</vt:lpstr>
      <vt:lpstr>Wingdings 3</vt:lpstr>
      <vt:lpstr>YS Text</vt:lpstr>
      <vt:lpstr>Грань</vt:lpstr>
      <vt:lpstr>  Воспитание потребности  в заботе  о живой природе  у городского ребёнка  ч. 2</vt:lpstr>
      <vt:lpstr>Что включает в себя понятие «Забота»</vt:lpstr>
      <vt:lpstr>Презентация PowerPoint</vt:lpstr>
      <vt:lpstr>Одомашнивание – природный процесс. </vt:lpstr>
      <vt:lpstr>Одомашненные овцы и козы</vt:lpstr>
      <vt:lpstr>Предки коровы и лошади</vt:lpstr>
      <vt:lpstr>Прирученные животные. Использование животных «в тёмную»</vt:lpstr>
      <vt:lpstr>Птицы в квартире</vt:lpstr>
      <vt:lpstr>Аквариумные рыбки</vt:lpstr>
      <vt:lpstr>Необычные жильцы городских квартир</vt:lpstr>
      <vt:lpstr>Членистоногие</vt:lpstr>
      <vt:lpstr>Влияние животных на психологическое благополучие людей </vt:lpstr>
      <vt:lpstr>Ключевые аспекты ответственного отношения к животным.  1.Осознанность и взвешенность решения </vt:lpstr>
      <vt:lpstr>2. Оценка потребностей животного</vt:lpstr>
      <vt:lpstr>3. Создание комфортных условий</vt:lpstr>
      <vt:lpstr>4. Ветеринарный уход</vt:lpstr>
      <vt:lpstr>5. Социализация и дрессировка</vt:lpstr>
      <vt:lpstr>6. Распределение обязанностей</vt:lpstr>
      <vt:lpstr>7. Готовность к последствиям</vt:lpstr>
      <vt:lpstr>8. Соблюдение законодательства. </vt:lpstr>
      <vt:lpstr>Последствия безответственного отношения к приобретению животных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Воспитание потребности в заботе  о живой природе  у городского ребёнка</dc:title>
  <dc:creator>Irina</dc:creator>
  <cp:lastModifiedBy>Баятова Людмила Алексеевна</cp:lastModifiedBy>
  <cp:revision>66</cp:revision>
  <dcterms:created xsi:type="dcterms:W3CDTF">2026-03-10T16:16:53Z</dcterms:created>
  <dcterms:modified xsi:type="dcterms:W3CDTF">2026-05-12T11:51:31Z</dcterms:modified>
</cp:coreProperties>
</file>